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21"/>
  </p:handoutMasterIdLst>
  <p:sldIdLst>
    <p:sldId id="269" r:id="rId2"/>
    <p:sldId id="278" r:id="rId3"/>
    <p:sldId id="268" r:id="rId4"/>
    <p:sldId id="315" r:id="rId5"/>
    <p:sldId id="316" r:id="rId6"/>
    <p:sldId id="317" r:id="rId7"/>
    <p:sldId id="327" r:id="rId8"/>
    <p:sldId id="311" r:id="rId9"/>
    <p:sldId id="328" r:id="rId10"/>
    <p:sldId id="301" r:id="rId11"/>
    <p:sldId id="310" r:id="rId12"/>
    <p:sldId id="329" r:id="rId13"/>
    <p:sldId id="318" r:id="rId14"/>
    <p:sldId id="319" r:id="rId15"/>
    <p:sldId id="320" r:id="rId16"/>
    <p:sldId id="322" r:id="rId17"/>
    <p:sldId id="323" r:id="rId18"/>
    <p:sldId id="325" r:id="rId19"/>
    <p:sldId id="32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048"/>
    <p:restoredTop sz="94660"/>
  </p:normalViewPr>
  <p:slideViewPr>
    <p:cSldViewPr>
      <p:cViewPr varScale="1">
        <p:scale>
          <a:sx n="117" d="100"/>
          <a:sy n="117" d="100"/>
        </p:scale>
        <p:origin x="176" y="7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74FCE-FA0B-44A0-83B4-4A8D613B8737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14708-14BC-4A91-921E-7394DEF5309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09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10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6411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81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52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709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946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81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92616"/>
            <a:ext cx="8596668" cy="1237784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1136560" y="6237312"/>
            <a:ext cx="96902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A10D712-F7BE-495B-B2DE-2D30C2BE46D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79376" y="6237311"/>
            <a:ext cx="873746" cy="365125"/>
          </a:xfrm>
        </p:spPr>
        <p:txBody>
          <a:bodyPr/>
          <a:lstStyle>
            <a:lvl1pPr algn="l">
              <a:defRPr/>
            </a:lvl1pPr>
          </a:lstStyle>
          <a:p>
            <a:fld id="{106D4F84-B145-4280-98E7-D685CFF6D659}" type="datetimeFigureOut">
              <a:rPr lang="nl-NL" smtClean="0"/>
              <a:pPr/>
              <a:t>27-05-2024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852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015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402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81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11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50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30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42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D4F84-B145-4280-98E7-D685CFF6D659}" type="datetimeFigureOut">
              <a:rPr lang="nl-NL" smtClean="0"/>
              <a:pPr/>
              <a:t>27-05-2024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0D712-F7BE-495B-B2DE-2D30C2BE46D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03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nl/photo/2947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creativecommons.org/licenses/by/3.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ermentationwineblog.com/2013/09/wine-drinkers-meet-beer-drinkers-new-alli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3789040"/>
            <a:ext cx="10056440" cy="1830065"/>
          </a:xfrm>
        </p:spPr>
        <p:txBody>
          <a:bodyPr>
            <a:noAutofit/>
          </a:bodyPr>
          <a:lstStyle/>
          <a:p>
            <a:pPr algn="ctr"/>
            <a:r>
              <a:rPr lang="nl-NL" sz="2800" dirty="0"/>
              <a:t>Algemene Ledenvergadering</a:t>
            </a:r>
            <a:br>
              <a:rPr lang="nl-NL" sz="2800" dirty="0"/>
            </a:br>
            <a:br>
              <a:rPr lang="nl-NL" sz="1000" dirty="0"/>
            </a:br>
            <a:r>
              <a:rPr lang="nl-NL" sz="2800" dirty="0"/>
              <a:t>in het Oude Rechthuis</a:t>
            </a:r>
            <a:br>
              <a:rPr lang="nl-NL" sz="2800" dirty="0"/>
            </a:br>
            <a:br>
              <a:rPr lang="nl-NL" sz="1000" dirty="0"/>
            </a:br>
            <a:r>
              <a:rPr lang="nl-NL" sz="2800" dirty="0"/>
              <a:t>Maandag 27 mei 2024</a:t>
            </a: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24" y="188640"/>
            <a:ext cx="45815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947C3EE8-6444-478E-BD32-92D53B4124C6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8596668" cy="1237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800" b="1" dirty="0"/>
              <a:t>Financieel resultaat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CDC673-DA19-F4A6-57A8-83FE3CA0B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77" y="476672"/>
            <a:ext cx="11788245" cy="566669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947C3EE8-6444-478E-BD32-92D53B4124C6}"/>
              </a:ext>
            </a:extLst>
          </p:cNvPr>
          <p:cNvSpPr txBox="1">
            <a:spLocks/>
          </p:cNvSpPr>
          <p:nvPr/>
        </p:nvSpPr>
        <p:spPr>
          <a:xfrm>
            <a:off x="360000" y="360000"/>
            <a:ext cx="8596668" cy="1237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800" b="1" dirty="0"/>
              <a:t>Financieel resultaat 2023 - rekeningstanden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69B031-9CCE-9EB0-3DDE-EE303425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1628800"/>
            <a:ext cx="11284603" cy="2686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B91B72-FBA1-25D6-521A-9282F77CAF76}"/>
              </a:ext>
            </a:extLst>
          </p:cNvPr>
          <p:cNvSpPr txBox="1"/>
          <p:nvPr/>
        </p:nvSpPr>
        <p:spPr>
          <a:xfrm>
            <a:off x="623392" y="494116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 info: van de </a:t>
            </a:r>
            <a:r>
              <a:rPr lang="en-US" dirty="0" err="1"/>
              <a:t>rekening</a:t>
            </a:r>
            <a:r>
              <a:rPr lang="en-US" dirty="0"/>
              <a:t> courant </a:t>
            </a:r>
            <a:r>
              <a:rPr lang="en-US" dirty="0" err="1"/>
              <a:t>behoort</a:t>
            </a:r>
            <a:r>
              <a:rPr lang="en-US" dirty="0"/>
              <a:t> 1.195,00 toe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Kokkerellen</a:t>
            </a:r>
            <a:r>
              <a:rPr lang="en-US" dirty="0"/>
              <a:t> club</a:t>
            </a:r>
          </a:p>
        </p:txBody>
      </p:sp>
    </p:spTree>
    <p:extLst>
      <p:ext uri="{BB962C8B-B14F-4D97-AF65-F5344CB8AC3E}">
        <p14:creationId xmlns:p14="http://schemas.microsoft.com/office/powerpoint/2010/main" val="209726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7CDF-05FA-9B6B-0144-39A3785B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Begroting</a:t>
            </a:r>
            <a:r>
              <a:rPr lang="en-US" dirty="0"/>
              <a:t>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65268E-6A3D-CCD1-65DC-04E1983CC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476672"/>
            <a:ext cx="11352584" cy="612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08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09F7B-9B25-E1BF-5EB8-7765B4C7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Verslag Kascommissie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72EC1B-2D97-8A04-4E68-3D93E71E4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Kascommissie</a:t>
            </a:r>
          </a:p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nl-NL" sz="1800" dirty="0">
                <a:solidFill>
                  <a:schemeClr val="tx1"/>
                </a:solidFill>
              </a:rPr>
              <a:t>De kascommissie (bestaande uit Edwin Heijman en Peter Kloren) is tevreden met de administratie, zij heeft akkoord gegeven voor het jaarverslag 2023</a:t>
            </a: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en verleent decharge. </a:t>
            </a:r>
            <a:b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nl-NL" sz="1800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Benoeming kascommissie 2024</a:t>
            </a:r>
            <a:endParaRPr lang="nl-NL" sz="1800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0953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09F7B-9B25-E1BF-5EB8-7765B4C7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7192"/>
          </a:xfrm>
        </p:spPr>
        <p:txBody>
          <a:bodyPr/>
          <a:lstStyle/>
          <a:p>
            <a:r>
              <a:rPr lang="nl-NL" dirty="0"/>
              <a:t>Contributie verhogen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72EC1B-2D97-8A04-4E68-3D93E71E4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16833"/>
            <a:ext cx="8596668" cy="4124530"/>
          </a:xfrm>
        </p:spPr>
        <p:txBody>
          <a:bodyPr/>
          <a:lstStyle/>
          <a:p>
            <a:r>
              <a:rPr lang="nl-NL" dirty="0"/>
              <a:t>Huidige 3 EUR per volwassene per jaar dekken de drukkosten niet;</a:t>
            </a:r>
            <a:br>
              <a:rPr lang="nl-NL" dirty="0"/>
            </a:br>
            <a:endParaRPr lang="nl-NL" dirty="0"/>
          </a:p>
          <a:p>
            <a:r>
              <a:rPr lang="nl-NL" dirty="0"/>
              <a:t>Drukkosten zijn gestegen</a:t>
            </a:r>
            <a:br>
              <a:rPr lang="nl-NL" dirty="0"/>
            </a:br>
            <a:endParaRPr lang="nl-NL" dirty="0"/>
          </a:p>
          <a:p>
            <a:r>
              <a:rPr lang="nl-NL" dirty="0"/>
              <a:t>We verwachten extra uitgaven ivm de werkgroepen van de Dorpsvisie</a:t>
            </a:r>
            <a:br>
              <a:rPr lang="nl-NL" dirty="0"/>
            </a:br>
            <a:endParaRPr lang="nl-NL" dirty="0"/>
          </a:p>
          <a:p>
            <a:r>
              <a:rPr lang="nl-NL" dirty="0"/>
              <a:t>Nieuwe jaarlijkse contributie:</a:t>
            </a:r>
          </a:p>
          <a:p>
            <a:pPr lvl="1"/>
            <a:r>
              <a:rPr lang="nl-NL" sz="1800" dirty="0"/>
              <a:t>5 EUR per volwassene – met max van 10 EUR per huishouden</a:t>
            </a:r>
            <a:br>
              <a:rPr lang="nl-NL" sz="1800" dirty="0"/>
            </a:b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5867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70484D-839F-7B75-76FF-BE659C5CF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Bestuurswissel en aftreden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71BDC3-D05A-E943-6E0D-F6EFC7C77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Bjorn van den Bosch treedt af als voorzitter en bestuurslid</a:t>
            </a:r>
          </a:p>
          <a:p>
            <a:r>
              <a:rPr lang="nl-NL" dirty="0"/>
              <a:t>Boris van Zonneveld (alg. bestuurslid) treedt af</a:t>
            </a:r>
          </a:p>
          <a:p>
            <a:endParaRPr lang="nl-NL" dirty="0"/>
          </a:p>
          <a:p>
            <a:r>
              <a:rPr lang="nl-NL" dirty="0"/>
              <a:t>Bestuur BVA draagt Edith Van der Spruit </a:t>
            </a:r>
            <a:r>
              <a:rPr lang="nl-NL"/>
              <a:t>voor als voorzitter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2246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D9838-26F2-70B8-89C7-84605BB1E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Pauze</a:t>
            </a:r>
          </a:p>
        </p:txBody>
      </p:sp>
      <p:pic>
        <p:nvPicPr>
          <p:cNvPr id="5" name="Tijdelijke aanduiding voor inhoud 4" descr="Afbeelding met voedsel, drank, koffie, koffiebeker&#10;&#10;Automatisch gegenereerde beschrijving">
            <a:extLst>
              <a:ext uri="{FF2B5EF4-FFF2-40B4-BE49-F238E27FC236}">
                <a16:creationId xmlns:a16="http://schemas.microsoft.com/office/drawing/2014/main" id="{5034FAAE-B837-9843-62E2-508D2A60A4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64941" y="2160588"/>
            <a:ext cx="5822155" cy="3881437"/>
          </a:xfrm>
        </p:spPr>
      </p:pic>
    </p:spTree>
    <p:extLst>
      <p:ext uri="{BB962C8B-B14F-4D97-AF65-F5344CB8AC3E}">
        <p14:creationId xmlns:p14="http://schemas.microsoft.com/office/powerpoint/2010/main" val="2711128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99A9E0-7E41-4174-FFB6-F6A974E26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Gemeente inbreng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D970B9-8DE9-D012-AE13-4C6EB3D6F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554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B0E7F6-248F-8D69-1F78-E0FCBAB79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Rondvraag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21CDDF-3A59-35D9-C492-5E2C3D001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720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8B977-B4F5-F10A-25B5-1C91E981B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34" y="548680"/>
            <a:ext cx="9019066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Afsluiting</a:t>
            </a:r>
            <a:r>
              <a:rPr lang="en-US" dirty="0"/>
              <a:t> met </a:t>
            </a:r>
            <a:r>
              <a:rPr lang="en-US" dirty="0" err="1"/>
              <a:t>drankje</a:t>
            </a:r>
            <a:r>
              <a:rPr lang="en-US" dirty="0"/>
              <a:t> </a:t>
            </a:r>
            <a:r>
              <a:rPr lang="en-US" dirty="0" err="1"/>
              <a:t>namens</a:t>
            </a:r>
            <a:r>
              <a:rPr lang="en-US" dirty="0"/>
              <a:t> het </a:t>
            </a:r>
            <a:r>
              <a:rPr lang="en-US" dirty="0" err="1"/>
              <a:t>bestuur</a:t>
            </a:r>
            <a:endParaRPr lang="en-US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347DA69-1D38-068E-EF08-8AF9935F4986}"/>
              </a:ext>
            </a:extLst>
          </p:cNvPr>
          <p:cNvSpPr txBox="1"/>
          <p:nvPr/>
        </p:nvSpPr>
        <p:spPr>
          <a:xfrm>
            <a:off x="6336287" y="2160589"/>
            <a:ext cx="2934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hlinkClick r:id="rId2" tooltip="https://creativecommons.org/licenses/by/3.0/"/>
              </a:rPr>
              <a:t>Y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Tijdelijke aanduiding voor inhoud 4" descr="Afbeelding met drinken, Alcoholische drank, Barware, Drinkgerei&#10;&#10;Automatisch gegenereerde beschrijving">
            <a:extLst>
              <a:ext uri="{FF2B5EF4-FFF2-40B4-BE49-F238E27FC236}">
                <a16:creationId xmlns:a16="http://schemas.microsoft.com/office/drawing/2014/main" id="{AF81682E-CE34-517A-7F66-F032BAE962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5825" b="6903"/>
          <a:stretch/>
        </p:blipFill>
        <p:spPr>
          <a:xfrm>
            <a:off x="2263953" y="2146032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0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70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72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73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74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</p:grp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E2D6209D-2692-4D40-B878-42446FFD4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Welkom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Agenda </a:t>
            </a:r>
            <a:br>
              <a:rPr lang="en-US" sz="2800" b="1" dirty="0"/>
            </a:br>
            <a:r>
              <a:rPr lang="en-US" sz="2800" b="1" dirty="0" err="1"/>
              <a:t>Algemene</a:t>
            </a:r>
            <a:r>
              <a:rPr lang="en-US" sz="2800" b="1" dirty="0"/>
              <a:t> </a:t>
            </a:r>
            <a:r>
              <a:rPr lang="en-US" sz="2800" b="1" dirty="0" err="1"/>
              <a:t>Ledenvergadering</a:t>
            </a:r>
            <a:endParaRPr lang="en-US" sz="28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4654294" y="404664"/>
            <a:ext cx="5186119" cy="6264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Welkom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opening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Vaststelling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Notulen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vorige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vergadering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Verslag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redactie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Belangenaar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Verslag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woon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leefomgeving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Verslag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penningmeester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kascommissie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Benoeming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nieuwe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kascommissie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vraag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Pauze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Aanpassing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bestuur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Gemeente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woordje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Wijkeagent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woordje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Rondvraag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Sluiting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07567D-8BA8-79CC-7169-CD87C96FC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Vaststelling notulen vorige vergadering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677480-3CCD-1E95-1BD0-03A3B655D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Zijn er naar aanleiding van het verslag nog op- of aanmerkingen?</a:t>
            </a:r>
          </a:p>
        </p:txBody>
      </p:sp>
    </p:spTree>
    <p:extLst>
      <p:ext uri="{BB962C8B-B14F-4D97-AF65-F5344CB8AC3E}">
        <p14:creationId xmlns:p14="http://schemas.microsoft.com/office/powerpoint/2010/main" val="416828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09F7B-9B25-E1BF-5EB8-7765B4C7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Verslag redactie </a:t>
            </a:r>
            <a:r>
              <a:rPr lang="nl-NL" dirty="0" err="1"/>
              <a:t>Belangenaar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72EC1B-2D97-8A04-4E68-3D93E71E4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>
                <a:latin typeface="Trebuchet MS" panose="020B0703020202090204" pitchFamily="34" charset="0"/>
              </a:rPr>
              <a:t>11 Bestuursvergaderingen</a:t>
            </a:r>
            <a:br>
              <a:rPr lang="nl-NL" sz="1800" dirty="0">
                <a:latin typeface="Trebuchet MS" panose="020B0703020202090204" pitchFamily="34" charset="0"/>
              </a:rPr>
            </a:br>
            <a:endParaRPr lang="nl-NL" sz="1800" dirty="0">
              <a:latin typeface="Trebuchet MS" panose="020B070302020209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>
                <a:latin typeface="Trebuchet MS" panose="020B0703020202090204" pitchFamily="34" charset="0"/>
              </a:rPr>
              <a:t>2 Gemeentelijk (Bestuurlijk) overleg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Trebuchet MS" panose="020B070302020209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>
                <a:latin typeface="Trebuchet MS" panose="020B0703020202090204" pitchFamily="34" charset="0"/>
              </a:rPr>
              <a:t>11  Redactie vergaderingen</a:t>
            </a:r>
            <a:endParaRPr lang="nl-NL" dirty="0">
              <a:latin typeface="Trebuchet MS" panose="020B070302020209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>
              <a:latin typeface="Trebuchet MS" panose="020B070302020209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>
                <a:latin typeface="Trebuchet MS" panose="020B0703020202090204" pitchFamily="34" charset="0"/>
              </a:rPr>
              <a:t>Belangenaar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800" dirty="0">
              <a:latin typeface="Trebuchet MS" panose="020B070302020209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>
                <a:latin typeface="Trebuchet MS" panose="020B0703020202090204" pitchFamily="34" charset="0"/>
              </a:rPr>
              <a:t>Kosten totstandkoming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802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D5D632-2944-E3F0-B6B1-CDBE81CA5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Verslag Woon- en leefomgeving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B02C54-4926-10AD-384C-8EE770724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lnSpc>
                <a:spcPct val="7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nl-NL" sz="1800" dirty="0">
                <a:effectLst/>
                <a:latin typeface="Calibri" panose="020F0502020204030204" pitchFamily="34" charset="0"/>
              </a:rPr>
              <a:t>De werkzaamheden fietsbrug Alphen lopen nog steeds. </a:t>
            </a:r>
            <a:r>
              <a:rPr lang="nl-NL" sz="1800" dirty="0">
                <a:latin typeface="Calibri" panose="020F0502020204030204" pitchFamily="34" charset="0"/>
              </a:rPr>
              <a:t>Er bleken wat tegenslagen. Datum oplevering naar verwachting 2</a:t>
            </a:r>
            <a:r>
              <a:rPr lang="nl-NL" sz="1800" baseline="30000" dirty="0">
                <a:latin typeface="Calibri" panose="020F0502020204030204" pitchFamily="34" charset="0"/>
              </a:rPr>
              <a:t>e</a:t>
            </a:r>
            <a:r>
              <a:rPr lang="nl-NL" sz="1800" dirty="0">
                <a:latin typeface="Calibri" panose="020F0502020204030204" pitchFamily="34" charset="0"/>
              </a:rPr>
              <a:t> helft 2025.</a:t>
            </a:r>
          </a:p>
          <a:p>
            <a:pPr marL="800100" lvl="1" indent="-342900">
              <a:lnSpc>
                <a:spcPct val="7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nl-NL" sz="1800" dirty="0">
                <a:latin typeface="Calibri" panose="020F0502020204030204" pitchFamily="34" charset="0"/>
              </a:rPr>
              <a:t>Situatie rondom </a:t>
            </a:r>
            <a:r>
              <a:rPr lang="nl-NL" sz="1800" dirty="0" err="1">
                <a:latin typeface="Calibri" panose="020F0502020204030204" pitchFamily="34" charset="0"/>
              </a:rPr>
              <a:t>Ziendeweg</a:t>
            </a:r>
            <a:r>
              <a:rPr lang="nl-NL" sz="1800" dirty="0">
                <a:latin typeface="Calibri" panose="020F0502020204030204" pitchFamily="34" charset="0"/>
              </a:rPr>
              <a:t>. College heeft ingestemd met afsluiting. Nadere uitwerking (ontheffingen of inrichting nabije straten) vindt nog plaats ook in overleg met Nieuwkoop.</a:t>
            </a:r>
            <a:endParaRPr lang="nl-NL" sz="1800" dirty="0">
              <a:effectLst/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7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nl-N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Wethouder </a:t>
            </a:r>
            <a:r>
              <a:rPr lang="nl-NL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Breeuwsma</a:t>
            </a:r>
            <a:r>
              <a:rPr lang="nl-N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heeft aandacht gevraagd voor veiligheid van de kruising </a:t>
            </a:r>
            <a:r>
              <a:rPr lang="nl-NL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Nieuwkoopseweg</a:t>
            </a:r>
            <a:r>
              <a:rPr lang="nl-N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aan de Provincie.</a:t>
            </a:r>
          </a:p>
          <a:p>
            <a:pPr marL="800100" lvl="1" indent="-342900">
              <a:lnSpc>
                <a:spcPct val="7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nl-N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Onderhoud Brug </a:t>
            </a:r>
            <a:r>
              <a:rPr lang="nl-NL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Kerkvaartsweg</a:t>
            </a:r>
            <a:r>
              <a:rPr lang="nl-N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staat in planning </a:t>
            </a:r>
            <a:r>
              <a:rPr lang="nl-NL"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2024 gebeurt dit jaar!</a:t>
            </a:r>
            <a:endParaRPr lang="nl-NL" sz="180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7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nl-N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MFA (komt terug in Dorpsvisie)</a:t>
            </a:r>
          </a:p>
          <a:p>
            <a:pPr marL="800100" lvl="1" indent="-342900">
              <a:lnSpc>
                <a:spcPct val="7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nl-N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Glasvezelgesprekken met twee eerder aangewezen partijen zijn afgerond. Heeft tot niets geleid. Wethouder Schotanus heeft toegezegd andere partijen mogelijkheid te bieden voor aanleg glasvezel.</a:t>
            </a:r>
          </a:p>
          <a:p>
            <a:pPr marL="800100" lvl="1" indent="-342900">
              <a:lnSpc>
                <a:spcPct val="7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nl-N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Verfraaiing Dorpstraat met Kerstverlichting en Bloembakken!</a:t>
            </a:r>
          </a:p>
          <a:p>
            <a:pPr marL="800100" lvl="1" indent="-342900">
              <a:lnSpc>
                <a:spcPct val="7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nl-N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Dorpsvisie is vastgesteld vanuit de gemeente is de contactpersoon Paula Bouwman</a:t>
            </a:r>
            <a:endParaRPr lang="nl-N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lnSpc>
                <a:spcPct val="7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nl-N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44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9E62F-E0E8-6B94-E66E-E5A212BAA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Status woningbouwontwikkeling</a:t>
            </a:r>
            <a:br>
              <a:rPr lang="nl-NL" dirty="0"/>
            </a:b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1205723F-90B4-CDD8-10B4-53D952578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06253"/>
              </p:ext>
            </p:extLst>
          </p:nvPr>
        </p:nvGraphicFramePr>
        <p:xfrm>
          <a:off x="839416" y="1554816"/>
          <a:ext cx="7488832" cy="4693584"/>
        </p:xfrm>
        <a:graphic>
          <a:graphicData uri="http://schemas.openxmlformats.org/drawingml/2006/table">
            <a:tbl>
              <a:tblPr/>
              <a:tblGrid>
                <a:gridCol w="1628737">
                  <a:extLst>
                    <a:ext uri="{9D8B030D-6E8A-4147-A177-3AD203B41FA5}">
                      <a16:colId xmlns:a16="http://schemas.microsoft.com/office/drawing/2014/main" val="1958871104"/>
                    </a:ext>
                  </a:extLst>
                </a:gridCol>
                <a:gridCol w="1611946">
                  <a:extLst>
                    <a:ext uri="{9D8B030D-6E8A-4147-A177-3AD203B41FA5}">
                      <a16:colId xmlns:a16="http://schemas.microsoft.com/office/drawing/2014/main" val="3154497598"/>
                    </a:ext>
                  </a:extLst>
                </a:gridCol>
                <a:gridCol w="1041049">
                  <a:extLst>
                    <a:ext uri="{9D8B030D-6E8A-4147-A177-3AD203B41FA5}">
                      <a16:colId xmlns:a16="http://schemas.microsoft.com/office/drawing/2014/main" val="923967701"/>
                    </a:ext>
                  </a:extLst>
                </a:gridCol>
                <a:gridCol w="2401128">
                  <a:extLst>
                    <a:ext uri="{9D8B030D-6E8A-4147-A177-3AD203B41FA5}">
                      <a16:colId xmlns:a16="http://schemas.microsoft.com/office/drawing/2014/main" val="3365385148"/>
                    </a:ext>
                  </a:extLst>
                </a:gridCol>
                <a:gridCol w="805972">
                  <a:extLst>
                    <a:ext uri="{9D8B030D-6E8A-4147-A177-3AD203B41FA5}">
                      <a16:colId xmlns:a16="http://schemas.microsoft.com/office/drawing/2014/main" val="1531901928"/>
                    </a:ext>
                  </a:extLst>
                </a:gridCol>
              </a:tblGrid>
              <a:tr h="374915">
                <a:tc>
                  <a:txBody>
                    <a:bodyPr/>
                    <a:lstStyle/>
                    <a:p>
                      <a:r>
                        <a:rPr lang="nl-NL" sz="800" b="1">
                          <a:effectLst/>
                          <a:latin typeface="Aptos" panose="020B0004020202020204" pitchFamily="34" charset="0"/>
                        </a:rPr>
                        <a:t>Locatie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 b="1">
                          <a:effectLst/>
                          <a:latin typeface="Aptos" panose="020B0004020202020204" pitchFamily="34" charset="0"/>
                        </a:rPr>
                        <a:t>Programma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6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6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6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 b="1">
                          <a:effectLst/>
                          <a:latin typeface="Aptos" panose="020B0004020202020204" pitchFamily="34" charset="0"/>
                        </a:rPr>
                        <a:t>Plankaart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06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B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B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B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 b="1" dirty="0">
                          <a:effectLst/>
                          <a:latin typeface="Aptos" panose="020B0004020202020204" pitchFamily="34" charset="0"/>
                        </a:rPr>
                        <a:t>Status</a:t>
                      </a:r>
                      <a:endParaRPr lang="nl-NL" sz="9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601B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11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11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11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 b="1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4011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1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1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1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234733"/>
                  </a:ext>
                </a:extLst>
              </a:tr>
              <a:tr h="326250">
                <a:tc>
                  <a:txBody>
                    <a:bodyPr/>
                    <a:lstStyle/>
                    <a:p>
                      <a:r>
                        <a:rPr lang="nl-NL" sz="80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Aptos" panose="020B0004020202020204" pitchFamily="34" charset="0"/>
                        </a:rPr>
                        <a:t>Noordeinde 50</a:t>
                      </a:r>
                      <a:endParaRPr lang="nl-NL" sz="900">
                        <a:effectLst/>
                        <a:highlight>
                          <a:srgbClr val="D0CECE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13 woningen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B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6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B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op de plankaart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E0B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B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ruimtelijke procedure doorlopen, naar realisatie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40B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11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AD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B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15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B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373363"/>
                  </a:ext>
                </a:extLst>
              </a:tr>
              <a:tr h="398137">
                <a:tc>
                  <a:txBody>
                    <a:bodyPr/>
                    <a:lstStyle/>
                    <a:p>
                      <a:r>
                        <a:rPr lang="nl-NL" sz="800" dirty="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Aptos" panose="020B0004020202020204" pitchFamily="34" charset="0"/>
                        </a:rPr>
                        <a:t>Noordeinde 13</a:t>
                      </a:r>
                      <a:endParaRPr lang="nl-NL" sz="900" dirty="0">
                        <a:effectLst/>
                        <a:highlight>
                          <a:srgbClr val="D0CECE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2 woningen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AD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B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AD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op de plankaart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C0AD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5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B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A5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wacht op voortgang initiatiefnemer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20A5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C08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B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B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B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230142"/>
                  </a:ext>
                </a:extLst>
              </a:tr>
              <a:tr h="326250">
                <a:tc>
                  <a:txBody>
                    <a:bodyPr/>
                    <a:lstStyle/>
                    <a:p>
                      <a:r>
                        <a:rPr lang="nl-NL" sz="80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Aptos" panose="020B0004020202020204" pitchFamily="34" charset="0"/>
                        </a:rPr>
                        <a:t>Noordeinde 11C</a:t>
                      </a:r>
                      <a:endParaRPr lang="nl-NL" sz="900">
                        <a:effectLst/>
                        <a:highlight>
                          <a:srgbClr val="D0CECE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5 woningen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B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AD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B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op de plankaart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60B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A5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RvS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B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B2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8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B2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B2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BB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B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BB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912349"/>
                  </a:ext>
                </a:extLst>
              </a:tr>
              <a:tr h="326250">
                <a:tc>
                  <a:txBody>
                    <a:bodyPr/>
                    <a:lstStyle/>
                    <a:p>
                      <a:r>
                        <a:rPr lang="nl-NL" sz="80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Aptos" panose="020B0004020202020204" pitchFamily="34" charset="0"/>
                        </a:rPr>
                        <a:t>Noordeinde 4</a:t>
                      </a:r>
                      <a:endParaRPr lang="nl-NL" sz="900">
                        <a:effectLst/>
                        <a:highlight>
                          <a:srgbClr val="D0CECE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10 woningen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B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op de plankaart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B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5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5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start contractvorming en ruimtelijke procedure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95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B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B2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B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20B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B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BB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B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219595"/>
                  </a:ext>
                </a:extLst>
              </a:tr>
              <a:tr h="326250">
                <a:tc>
                  <a:txBody>
                    <a:bodyPr/>
                    <a:lstStyle/>
                    <a:p>
                      <a:r>
                        <a:rPr lang="nl-NL" sz="80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Aptos" panose="020B0004020202020204" pitchFamily="34" charset="0"/>
                        </a:rPr>
                        <a:t>Damveste</a:t>
                      </a:r>
                      <a:endParaRPr lang="nl-NL" sz="900">
                        <a:effectLst/>
                        <a:highlight>
                          <a:srgbClr val="D0CECE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12 woningen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op de plankaart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A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B8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5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B8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over van ruimtelijke procedure naar realisatie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40B8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9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B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9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809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B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15576"/>
                  </a:ext>
                </a:extLst>
              </a:tr>
              <a:tr h="326250">
                <a:tc>
                  <a:txBody>
                    <a:bodyPr/>
                    <a:lstStyle/>
                    <a:p>
                      <a:r>
                        <a:rPr lang="nl-NL" sz="80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Aptos" panose="020B0004020202020204" pitchFamily="34" charset="0"/>
                        </a:rPr>
                        <a:t>Bakkerij Dorpstraat</a:t>
                      </a:r>
                      <a:endParaRPr lang="nl-NL" sz="900">
                        <a:effectLst/>
                        <a:highlight>
                          <a:srgbClr val="D0CECE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F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F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niet op de plankaart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209F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A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B8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A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 dirty="0">
                          <a:effectLst/>
                          <a:latin typeface="Aptos" panose="020B0004020202020204" pitchFamily="34" charset="0"/>
                        </a:rPr>
                        <a:t>initiatief</a:t>
                      </a:r>
                      <a:endParaRPr lang="nl-NL" sz="9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A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A4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9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A4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60A4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9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9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859535"/>
                  </a:ext>
                </a:extLst>
              </a:tr>
              <a:tr h="669090">
                <a:tc>
                  <a:txBody>
                    <a:bodyPr/>
                    <a:lstStyle/>
                    <a:p>
                      <a:r>
                        <a:rPr lang="nl-NL" sz="80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Aptos" panose="020B0004020202020204" pitchFamily="34" charset="0"/>
                        </a:rPr>
                        <a:t>Dorpstraat 44 45 46</a:t>
                      </a:r>
                      <a:endParaRPr lang="nl-NL" sz="900">
                        <a:effectLst/>
                        <a:highlight>
                          <a:srgbClr val="D0CECE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9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F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9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niet op de plankaart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609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B4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A3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B4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initiatief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E0B4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B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A4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B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80B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AF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9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AF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775490"/>
                  </a:ext>
                </a:extLst>
              </a:tr>
              <a:tr h="326250">
                <a:tc>
                  <a:txBody>
                    <a:bodyPr/>
                    <a:lstStyle/>
                    <a:p>
                      <a:r>
                        <a:rPr lang="nl-NL" sz="80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Aptos" panose="020B0004020202020204" pitchFamily="34" charset="0"/>
                        </a:rPr>
                        <a:t>Nieuwkoopseweg 5 en 7</a:t>
                      </a:r>
                      <a:endParaRPr lang="nl-NL" sz="900">
                        <a:effectLst/>
                        <a:highlight>
                          <a:srgbClr val="D0CECE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3 woningen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9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reserve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209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B4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initiatief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80A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A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B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A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A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B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AF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B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512380"/>
                  </a:ext>
                </a:extLst>
              </a:tr>
              <a:tr h="326250">
                <a:tc>
                  <a:txBody>
                    <a:bodyPr/>
                    <a:lstStyle/>
                    <a:p>
                      <a:r>
                        <a:rPr lang="nl-NL" sz="80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Aptos" panose="020B0004020202020204" pitchFamily="34" charset="0"/>
                        </a:rPr>
                        <a:t>Zuideinde 22</a:t>
                      </a:r>
                      <a:endParaRPr lang="nl-NL" sz="900">
                        <a:effectLst/>
                        <a:highlight>
                          <a:srgbClr val="D0CECE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5 woningen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9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C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9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op de plankaart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809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E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 dirty="0">
                          <a:effectLst/>
                          <a:latin typeface="Aptos" panose="020B0004020202020204" pitchFamily="34" charset="0"/>
                        </a:rPr>
                        <a:t>Bouw gestart</a:t>
                      </a:r>
                      <a:endParaRPr lang="nl-NL" sz="9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00B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A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A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A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40A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2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B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A2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048984"/>
                  </a:ext>
                </a:extLst>
              </a:tr>
              <a:tr h="320720">
                <a:tc>
                  <a:txBody>
                    <a:bodyPr/>
                    <a:lstStyle/>
                    <a:p>
                      <a:r>
                        <a:rPr lang="nl-NL" sz="80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Aptos" panose="020B0004020202020204" pitchFamily="34" charset="0"/>
                        </a:rPr>
                        <a:t>Zuideinde 34</a:t>
                      </a:r>
                      <a:endParaRPr lang="nl-NL" sz="900">
                        <a:effectLst/>
                        <a:highlight>
                          <a:srgbClr val="D0CECE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703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2 woningen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703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B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9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Op de plankaart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10B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B9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 dirty="0">
                          <a:effectLst/>
                          <a:latin typeface="Aptos" panose="020B0004020202020204" pitchFamily="34" charset="0"/>
                        </a:rPr>
                        <a:t>1 ervan is nu in inbouw</a:t>
                      </a:r>
                      <a:endParaRPr lang="nl-NL" sz="9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50B9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B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A9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10B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B9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A2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293022"/>
                  </a:ext>
                </a:extLst>
              </a:tr>
              <a:tr h="320720">
                <a:tc>
                  <a:txBody>
                    <a:bodyPr/>
                    <a:lstStyle/>
                    <a:p>
                      <a:r>
                        <a:rPr lang="nl-NL" sz="80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Aptos" panose="020B0004020202020204" pitchFamily="34" charset="0"/>
                        </a:rPr>
                        <a:t>Hogedijk 10</a:t>
                      </a:r>
                      <a:endParaRPr lang="nl-NL" sz="900">
                        <a:effectLst/>
                        <a:highlight>
                          <a:srgbClr val="D0CECE"/>
                        </a:highlight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2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2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8 woningen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20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B9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Niet op plankaart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50B9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B0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 dirty="0">
                          <a:effectLst/>
                          <a:latin typeface="Aptos" panose="020B0004020202020204" pitchFamily="34" charset="0"/>
                        </a:rPr>
                        <a:t>Geen info</a:t>
                      </a:r>
                      <a:endParaRPr lang="nl-NL" sz="9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90B0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B9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50B9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B0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087447"/>
                  </a:ext>
                </a:extLst>
              </a:tr>
              <a:tr h="160361">
                <a:tc>
                  <a:txBody>
                    <a:bodyPr/>
                    <a:lstStyle/>
                    <a:p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302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2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302D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B0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90B0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B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10B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B0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90B0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B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287610"/>
                  </a:ext>
                </a:extLst>
              </a:tr>
              <a:tr h="165891"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A07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A2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0A2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E0A2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9B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09B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609B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B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800" dirty="0">
                          <a:effectLst/>
                          <a:latin typeface="Aptos" panose="020B0004020202020204" pitchFamily="34" charset="0"/>
                        </a:rPr>
                        <a:t> </a:t>
                      </a:r>
                      <a:endParaRPr lang="nl-NL" sz="9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3502" marR="33502" marT="0" marB="0" anchor="ctr">
                    <a:lnL w="12700" cap="flat" cmpd="sng" algn="ctr">
                      <a:solidFill>
                        <a:srgbClr val="C0B0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A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AA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45836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DD24FC0-17E7-4646-8832-93E6CAAE5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22" y="2390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 </a:t>
            </a:r>
            <a:endParaRPr kumimoji="0" lang="nl-NL" altLang="nl-N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 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68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F3D16-1EAB-7EE5-C0BE-C9BF11FAE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Dorpsvisie</a:t>
            </a:r>
            <a:br>
              <a:rPr lang="nl-NL" sz="3600" dirty="0"/>
            </a:b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E8626C2-55B1-0D60-9548-633D7E36ED94}"/>
              </a:ext>
            </a:extLst>
          </p:cNvPr>
          <p:cNvSpPr txBox="1"/>
          <p:nvPr/>
        </p:nvSpPr>
        <p:spPr>
          <a:xfrm>
            <a:off x="1055440" y="1736229"/>
            <a:ext cx="642677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Dank voor alle inbreng. Veel betrokkenheid!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bijeenkomsten, 1 enquête en meerdere individuele gesprekken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Dorpsvisie vastgesteld door de Gemeenteraad op 28 maart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Nu doorpakken op werkgroepen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Gemeente heeft organisatie hiervoor opgetuigd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Wil je nog meedenken? Er is nog plek!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solidFill>
                <a:srgbClr val="000000"/>
              </a:solidFill>
              <a:latin typeface="Calibri" panose="020F0502020204030204" pitchFamily="34" charset="0"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Werkgroepen:</a:t>
            </a:r>
          </a:p>
          <a:p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	Verenigingsleven en </a:t>
            </a:r>
            <a:r>
              <a:rPr lang="nl-NL" sz="1600" dirty="0" err="1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Accomodaties</a:t>
            </a:r>
            <a:endParaRPr lang="nl-NL" sz="1600" dirty="0">
              <a:solidFill>
                <a:srgbClr val="000000"/>
              </a:solidFill>
              <a:latin typeface="Calibri" panose="020F0502020204030204" pitchFamily="34" charset="0"/>
              <a:ea typeface="Times" panose="02020603050405020304" pitchFamily="18" charset="0"/>
              <a:cs typeface="Calibri" panose="020F0502020204030204" pitchFamily="34" charset="0"/>
            </a:endParaRPr>
          </a:p>
          <a:p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	</a:t>
            </a:r>
            <a:r>
              <a:rPr lang="nl-NL" sz="1600" dirty="0">
                <a:solidFill>
                  <a:srgbClr val="00B0F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Saamhorigheid en Verbinding </a:t>
            </a:r>
          </a:p>
          <a:p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	</a:t>
            </a:r>
            <a:r>
              <a:rPr lang="nl-NL" sz="1600" dirty="0">
                <a:solidFill>
                  <a:srgbClr val="00B0F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Voorzieningen voor </a:t>
            </a:r>
            <a:r>
              <a:rPr lang="nl-NL" sz="1600" dirty="0" err="1">
                <a:solidFill>
                  <a:srgbClr val="00B0F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Jong&amp;Oud</a:t>
            </a:r>
            <a:endParaRPr lang="nl-NL" sz="1600" dirty="0">
              <a:solidFill>
                <a:srgbClr val="00B0F0"/>
              </a:solidFill>
              <a:latin typeface="Calibri" panose="020F0502020204030204" pitchFamily="34" charset="0"/>
              <a:ea typeface="Times" panose="02020603050405020304" pitchFamily="18" charset="0"/>
              <a:cs typeface="Calibri" panose="020F0502020204030204" pitchFamily="34" charset="0"/>
            </a:endParaRPr>
          </a:p>
          <a:p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	Bouwen en Wonen</a:t>
            </a:r>
          </a:p>
          <a:p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	</a:t>
            </a:r>
            <a:r>
              <a:rPr lang="nl-NL" sz="1600" dirty="0">
                <a:solidFill>
                  <a:srgbClr val="00B0F0"/>
                </a:solidFill>
                <a:latin typeface="Calibri" panose="020F050202020403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Recreatie en Toerisme </a:t>
            </a:r>
          </a:p>
        </p:txBody>
      </p:sp>
    </p:spTree>
    <p:extLst>
      <p:ext uri="{BB962C8B-B14F-4D97-AF65-F5344CB8AC3E}">
        <p14:creationId xmlns:p14="http://schemas.microsoft.com/office/powerpoint/2010/main" val="409337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5460D-1157-5B72-E1D7-67864AC8E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/>
              <a:t>Verslag penningmeester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C30890-093A-5847-E81C-E4657A6E51DC}"/>
              </a:ext>
            </a:extLst>
          </p:cNvPr>
          <p:cNvSpPr txBox="1"/>
          <p:nvPr/>
        </p:nvSpPr>
        <p:spPr>
          <a:xfrm>
            <a:off x="767408" y="1844824"/>
            <a:ext cx="5184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/>
              <a:t>Resultaat</a:t>
            </a:r>
            <a:r>
              <a:rPr lang="en-US" dirty="0"/>
              <a:t> 2023</a:t>
            </a:r>
            <a:br>
              <a:rPr lang="en-US" dirty="0"/>
            </a:b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Rekeningstanden</a:t>
            </a:r>
            <a:br>
              <a:rPr lang="en-US" dirty="0"/>
            </a:b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Begroting</a:t>
            </a:r>
            <a:r>
              <a:rPr lang="en-US" dirty="0"/>
              <a:t> 2024</a:t>
            </a:r>
            <a:br>
              <a:rPr lang="en-US" dirty="0"/>
            </a:b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Verslag</a:t>
            </a:r>
            <a:r>
              <a:rPr lang="en-US" dirty="0"/>
              <a:t> </a:t>
            </a:r>
            <a:r>
              <a:rPr lang="en-US" dirty="0" err="1"/>
              <a:t>kascommissie</a:t>
            </a:r>
            <a:br>
              <a:rPr lang="en-US" dirty="0"/>
            </a:b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Contributie</a:t>
            </a:r>
            <a:r>
              <a:rPr lang="en-US" dirty="0"/>
              <a:t> </a:t>
            </a:r>
            <a:r>
              <a:rPr lang="en-US" dirty="0" err="1"/>
              <a:t>verhogen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756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5006</TotalTime>
  <Words>604</Words>
  <Application>Microsoft Macintosh PowerPoint</Application>
  <PresentationFormat>Breedbeeld</PresentationFormat>
  <Paragraphs>155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Aptos</vt:lpstr>
      <vt:lpstr>Arial</vt:lpstr>
      <vt:lpstr>Calibri</vt:lpstr>
      <vt:lpstr>Trebuchet MS</vt:lpstr>
      <vt:lpstr>Wingdings 3</vt:lpstr>
      <vt:lpstr>Facet</vt:lpstr>
      <vt:lpstr>Algemene Ledenvergadering  in het Oude Rechthuis  Maandag 27 mei 2024</vt:lpstr>
      <vt:lpstr>Welkom</vt:lpstr>
      <vt:lpstr>Agenda  Algemene Ledenvergadering</vt:lpstr>
      <vt:lpstr>Vaststelling notulen vorige vergadering</vt:lpstr>
      <vt:lpstr>Verslag redactie Belangenaar</vt:lpstr>
      <vt:lpstr>Verslag Woon- en leefomgeving</vt:lpstr>
      <vt:lpstr>Status woningbouwontwikkeling </vt:lpstr>
      <vt:lpstr>Dorpsvisie </vt:lpstr>
      <vt:lpstr>Verslag penningmeester</vt:lpstr>
      <vt:lpstr>PowerPoint-presentatie</vt:lpstr>
      <vt:lpstr>PowerPoint-presentatie</vt:lpstr>
      <vt:lpstr>Begroting 2024</vt:lpstr>
      <vt:lpstr>Verslag Kascommissie</vt:lpstr>
      <vt:lpstr>Contributie verhogen</vt:lpstr>
      <vt:lpstr>Bestuurswissel en aftreden</vt:lpstr>
      <vt:lpstr>Pauze</vt:lpstr>
      <vt:lpstr>Gemeente inbreng</vt:lpstr>
      <vt:lpstr>Rondvraag</vt:lpstr>
      <vt:lpstr>Afsluiting met drankje namens het bestuur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Ledenvergadering  in Het Oude Rechthuis  Maandag 28 september 2020</dc:title>
  <dc:creator>Rob Groenestein</dc:creator>
  <cp:lastModifiedBy>Bjorn van den Bosch</cp:lastModifiedBy>
  <cp:revision>26</cp:revision>
  <dcterms:created xsi:type="dcterms:W3CDTF">2020-09-28T17:15:51Z</dcterms:created>
  <dcterms:modified xsi:type="dcterms:W3CDTF">2024-05-27T15:54:33Z</dcterms:modified>
</cp:coreProperties>
</file>